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515" r:id="rId2"/>
    <p:sldId id="546" r:id="rId3"/>
    <p:sldId id="547" r:id="rId4"/>
    <p:sldId id="387" r:id="rId5"/>
    <p:sldId id="372" r:id="rId6"/>
    <p:sldId id="413" r:id="rId7"/>
    <p:sldId id="414" r:id="rId8"/>
    <p:sldId id="415" r:id="rId9"/>
    <p:sldId id="416" r:id="rId10"/>
    <p:sldId id="411" r:id="rId11"/>
    <p:sldId id="598" r:id="rId12"/>
    <p:sldId id="412" r:id="rId13"/>
    <p:sldId id="373" r:id="rId14"/>
    <p:sldId id="376" r:id="rId15"/>
    <p:sldId id="392" r:id="rId16"/>
    <p:sldId id="394" r:id="rId17"/>
    <p:sldId id="393" r:id="rId18"/>
    <p:sldId id="551" r:id="rId19"/>
    <p:sldId id="549" r:id="rId20"/>
    <p:sldId id="550" r:id="rId21"/>
    <p:sldId id="548" r:id="rId22"/>
    <p:sldId id="552" r:id="rId23"/>
    <p:sldId id="553" r:id="rId24"/>
    <p:sldId id="424" r:id="rId25"/>
    <p:sldId id="581" r:id="rId26"/>
    <p:sldId id="554" r:id="rId27"/>
    <p:sldId id="398" r:id="rId28"/>
    <p:sldId id="555" r:id="rId29"/>
    <p:sldId id="425" r:id="rId30"/>
    <p:sldId id="557" r:id="rId31"/>
    <p:sldId id="558" r:id="rId32"/>
    <p:sldId id="559" r:id="rId33"/>
    <p:sldId id="560" r:id="rId34"/>
    <p:sldId id="561" r:id="rId35"/>
    <p:sldId id="562" r:id="rId36"/>
    <p:sldId id="563" r:id="rId37"/>
  </p:sldIdLst>
  <p:sldSz cx="9144000" cy="6858000" type="screen4x3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C6D9C"/>
    <a:srgbClr val="2A8487"/>
    <a:srgbClr val="1C5A61"/>
    <a:srgbClr val="CC3300"/>
    <a:srgbClr val="F5F5F5"/>
    <a:srgbClr val="F4F4F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A8B4CB-C870-488A-B278-0E99BA003C03}" v="40" dt="2024-07-29T08:51:22.223"/>
    <p1510:client id="{D0911363-F21E-4721-837B-ABEAADDEF2FF}" v="1" dt="2024-07-29T08:52:05.1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594" y="43"/>
      </p:cViewPr>
      <p:guideLst>
        <p:guide orient="horz" pos="2160"/>
        <p:guide pos="273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5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Nadeem Ali. Eladaileh" userId="a9df04a0-d5d7-4210-a1a6-ba57034a4862" providerId="ADAL" clId="{BAA8B4CB-C870-488A-B278-0E99BA003C03}"/>
    <pc:docChg chg="undo custSel addSld delSld modSld sldOrd">
      <pc:chgData name="Dr. Nadeem Ali. Eladaileh" userId="a9df04a0-d5d7-4210-a1a6-ba57034a4862" providerId="ADAL" clId="{BAA8B4CB-C870-488A-B278-0E99BA003C03}" dt="2024-07-29T08:51:22.223" v="47" actId="47"/>
      <pc:docMkLst>
        <pc:docMk/>
      </pc:docMkLst>
      <pc:sldChg chg="add">
        <pc:chgData name="Dr. Nadeem Ali. Eladaileh" userId="a9df04a0-d5d7-4210-a1a6-ba57034a4862" providerId="ADAL" clId="{BAA8B4CB-C870-488A-B278-0E99BA003C03}" dt="2024-07-29T08:40:20.742" v="3"/>
        <pc:sldMkLst>
          <pc:docMk/>
          <pc:sldMk cId="480916588" sldId="372"/>
        </pc:sldMkLst>
      </pc:sldChg>
      <pc:sldChg chg="add ord">
        <pc:chgData name="Dr. Nadeem Ali. Eladaileh" userId="a9df04a0-d5d7-4210-a1a6-ba57034a4862" providerId="ADAL" clId="{BAA8B4CB-C870-488A-B278-0E99BA003C03}" dt="2024-07-29T08:42:49.175" v="15"/>
        <pc:sldMkLst>
          <pc:docMk/>
          <pc:sldMk cId="859295821" sldId="373"/>
        </pc:sldMkLst>
      </pc:sldChg>
      <pc:sldChg chg="add">
        <pc:chgData name="Dr. Nadeem Ali. Eladaileh" userId="a9df04a0-d5d7-4210-a1a6-ba57034a4862" providerId="ADAL" clId="{BAA8B4CB-C870-488A-B278-0E99BA003C03}" dt="2024-07-29T08:44:06.928" v="18"/>
        <pc:sldMkLst>
          <pc:docMk/>
          <pc:sldMk cId="2818475007" sldId="376"/>
        </pc:sldMkLst>
      </pc:sldChg>
      <pc:sldChg chg="modSp add del mod">
        <pc:chgData name="Dr. Nadeem Ali. Eladaileh" userId="a9df04a0-d5d7-4210-a1a6-ba57034a4862" providerId="ADAL" clId="{BAA8B4CB-C870-488A-B278-0E99BA003C03}" dt="2024-07-29T08:45:02.692" v="27" actId="47"/>
        <pc:sldMkLst>
          <pc:docMk/>
          <pc:sldMk cId="4084166146" sldId="386"/>
        </pc:sldMkLst>
        <pc:spChg chg="mod">
          <ac:chgData name="Dr. Nadeem Ali. Eladaileh" userId="a9df04a0-d5d7-4210-a1a6-ba57034a4862" providerId="ADAL" clId="{BAA8B4CB-C870-488A-B278-0E99BA003C03}" dt="2024-07-29T08:44:25.472" v="24" actId="404"/>
          <ac:spMkLst>
            <pc:docMk/>
            <pc:sldMk cId="4084166146" sldId="386"/>
            <ac:spMk id="2" creationId="{00000000-0000-0000-0000-000000000000}"/>
          </ac:spMkLst>
        </pc:spChg>
        <pc:spChg chg="mod">
          <ac:chgData name="Dr. Nadeem Ali. Eladaileh" userId="a9df04a0-d5d7-4210-a1a6-ba57034a4862" providerId="ADAL" clId="{BAA8B4CB-C870-488A-B278-0E99BA003C03}" dt="2024-07-29T08:45:00.894" v="26" actId="6549"/>
          <ac:spMkLst>
            <pc:docMk/>
            <pc:sldMk cId="4084166146" sldId="386"/>
            <ac:spMk id="3" creationId="{00000000-0000-0000-0000-000000000000}"/>
          </ac:spMkLst>
        </pc:spChg>
      </pc:sldChg>
      <pc:sldChg chg="add ord">
        <pc:chgData name="Dr. Nadeem Ali. Eladaileh" userId="a9df04a0-d5d7-4210-a1a6-ba57034a4862" providerId="ADAL" clId="{BAA8B4CB-C870-488A-B278-0E99BA003C03}" dt="2024-07-29T08:45:19.113" v="30"/>
        <pc:sldMkLst>
          <pc:docMk/>
          <pc:sldMk cId="2064978782" sldId="387"/>
        </pc:sldMkLst>
      </pc:sldChg>
      <pc:sldChg chg="add">
        <pc:chgData name="Dr. Nadeem Ali. Eladaileh" userId="a9df04a0-d5d7-4210-a1a6-ba57034a4862" providerId="ADAL" clId="{BAA8B4CB-C870-488A-B278-0E99BA003C03}" dt="2024-07-29T08:46:15.659" v="31"/>
        <pc:sldMkLst>
          <pc:docMk/>
          <pc:sldMk cId="4233870570" sldId="392"/>
        </pc:sldMkLst>
      </pc:sldChg>
      <pc:sldChg chg="add">
        <pc:chgData name="Dr. Nadeem Ali. Eladaileh" userId="a9df04a0-d5d7-4210-a1a6-ba57034a4862" providerId="ADAL" clId="{BAA8B4CB-C870-488A-B278-0E99BA003C03}" dt="2024-07-29T08:47:15.847" v="33"/>
        <pc:sldMkLst>
          <pc:docMk/>
          <pc:sldMk cId="3259898882" sldId="393"/>
        </pc:sldMkLst>
      </pc:sldChg>
      <pc:sldChg chg="add">
        <pc:chgData name="Dr. Nadeem Ali. Eladaileh" userId="a9df04a0-d5d7-4210-a1a6-ba57034a4862" providerId="ADAL" clId="{BAA8B4CB-C870-488A-B278-0E99BA003C03}" dt="2024-07-29T08:46:21.128" v="32"/>
        <pc:sldMkLst>
          <pc:docMk/>
          <pc:sldMk cId="30864294" sldId="394"/>
        </pc:sldMkLst>
      </pc:sldChg>
      <pc:sldChg chg="add">
        <pc:chgData name="Dr. Nadeem Ali. Eladaileh" userId="a9df04a0-d5d7-4210-a1a6-ba57034a4862" providerId="ADAL" clId="{BAA8B4CB-C870-488A-B278-0E99BA003C03}" dt="2024-07-29T08:48:50.190" v="40"/>
        <pc:sldMkLst>
          <pc:docMk/>
          <pc:sldMk cId="648440372" sldId="398"/>
        </pc:sldMkLst>
      </pc:sldChg>
      <pc:sldChg chg="add">
        <pc:chgData name="Dr. Nadeem Ali. Eladaileh" userId="a9df04a0-d5d7-4210-a1a6-ba57034a4862" providerId="ADAL" clId="{BAA8B4CB-C870-488A-B278-0E99BA003C03}" dt="2024-07-29T08:40:43.940" v="4"/>
        <pc:sldMkLst>
          <pc:docMk/>
          <pc:sldMk cId="3337019639" sldId="411"/>
        </pc:sldMkLst>
      </pc:sldChg>
      <pc:sldChg chg="add ord">
        <pc:chgData name="Dr. Nadeem Ali. Eladaileh" userId="a9df04a0-d5d7-4210-a1a6-ba57034a4862" providerId="ADAL" clId="{BAA8B4CB-C870-488A-B278-0E99BA003C03}" dt="2024-07-29T08:42:56.473" v="17"/>
        <pc:sldMkLst>
          <pc:docMk/>
          <pc:sldMk cId="1143291100" sldId="412"/>
        </pc:sldMkLst>
      </pc:sldChg>
      <pc:sldChg chg="modSp add mod">
        <pc:chgData name="Dr. Nadeem Ali. Eladaileh" userId="a9df04a0-d5d7-4210-a1a6-ba57034a4862" providerId="ADAL" clId="{BAA8B4CB-C870-488A-B278-0E99BA003C03}" dt="2024-07-29T08:41:38.113" v="8" actId="20577"/>
        <pc:sldMkLst>
          <pc:docMk/>
          <pc:sldMk cId="3232179392" sldId="413"/>
        </pc:sldMkLst>
        <pc:spChg chg="mod">
          <ac:chgData name="Dr. Nadeem Ali. Eladaileh" userId="a9df04a0-d5d7-4210-a1a6-ba57034a4862" providerId="ADAL" clId="{BAA8B4CB-C870-488A-B278-0E99BA003C03}" dt="2024-07-29T08:41:38.113" v="8" actId="20577"/>
          <ac:spMkLst>
            <pc:docMk/>
            <pc:sldMk cId="3232179392" sldId="413"/>
            <ac:spMk id="3" creationId="{AD7C27CE-D744-4985-8090-187DFD7A2FD4}"/>
          </ac:spMkLst>
        </pc:spChg>
      </pc:sldChg>
      <pc:sldChg chg="add">
        <pc:chgData name="Dr. Nadeem Ali. Eladaileh" userId="a9df04a0-d5d7-4210-a1a6-ba57034a4862" providerId="ADAL" clId="{BAA8B4CB-C870-488A-B278-0E99BA003C03}" dt="2024-07-29T08:41:46.003" v="9"/>
        <pc:sldMkLst>
          <pc:docMk/>
          <pc:sldMk cId="2321078341" sldId="414"/>
        </pc:sldMkLst>
      </pc:sldChg>
      <pc:sldChg chg="add">
        <pc:chgData name="Dr. Nadeem Ali. Eladaileh" userId="a9df04a0-d5d7-4210-a1a6-ba57034a4862" providerId="ADAL" clId="{BAA8B4CB-C870-488A-B278-0E99BA003C03}" dt="2024-07-29T08:42:05.817" v="10"/>
        <pc:sldMkLst>
          <pc:docMk/>
          <pc:sldMk cId="549309856" sldId="415"/>
        </pc:sldMkLst>
      </pc:sldChg>
      <pc:sldChg chg="add">
        <pc:chgData name="Dr. Nadeem Ali. Eladaileh" userId="a9df04a0-d5d7-4210-a1a6-ba57034a4862" providerId="ADAL" clId="{BAA8B4CB-C870-488A-B278-0E99BA003C03}" dt="2024-07-29T08:42:12.646" v="11"/>
        <pc:sldMkLst>
          <pc:docMk/>
          <pc:sldMk cId="4204597788" sldId="416"/>
        </pc:sldMkLst>
      </pc:sldChg>
      <pc:sldChg chg="add">
        <pc:chgData name="Dr. Nadeem Ali. Eladaileh" userId="a9df04a0-d5d7-4210-a1a6-ba57034a4862" providerId="ADAL" clId="{BAA8B4CB-C870-488A-B278-0E99BA003C03}" dt="2024-07-29T08:50:19.582" v="42"/>
        <pc:sldMkLst>
          <pc:docMk/>
          <pc:sldMk cId="2115162562" sldId="424"/>
        </pc:sldMkLst>
      </pc:sldChg>
      <pc:sldChg chg="add">
        <pc:chgData name="Dr. Nadeem Ali. Eladaileh" userId="a9df04a0-d5d7-4210-a1a6-ba57034a4862" providerId="ADAL" clId="{BAA8B4CB-C870-488A-B278-0E99BA003C03}" dt="2024-07-29T08:48:57.425" v="41"/>
        <pc:sldMkLst>
          <pc:docMk/>
          <pc:sldMk cId="4210861900" sldId="425"/>
        </pc:sldMkLst>
      </pc:sldChg>
      <pc:sldChg chg="add ord">
        <pc:chgData name="Dr. Nadeem Ali. Eladaileh" userId="a9df04a0-d5d7-4210-a1a6-ba57034a4862" providerId="ADAL" clId="{BAA8B4CB-C870-488A-B278-0E99BA003C03}" dt="2024-07-29T08:50:47.816" v="46"/>
        <pc:sldMkLst>
          <pc:docMk/>
          <pc:sldMk cId="4118027727" sldId="427"/>
        </pc:sldMkLst>
      </pc:sldChg>
      <pc:sldChg chg="modSp mod">
        <pc:chgData name="Dr. Nadeem Ali. Eladaileh" userId="a9df04a0-d5d7-4210-a1a6-ba57034a4862" providerId="ADAL" clId="{BAA8B4CB-C870-488A-B278-0E99BA003C03}" dt="2024-07-29T08:39:05.772" v="1" actId="6549"/>
        <pc:sldMkLst>
          <pc:docMk/>
          <pc:sldMk cId="0" sldId="515"/>
        </pc:sldMkLst>
        <pc:spChg chg="mod">
          <ac:chgData name="Dr. Nadeem Ali. Eladaileh" userId="a9df04a0-d5d7-4210-a1a6-ba57034a4862" providerId="ADAL" clId="{BAA8B4CB-C870-488A-B278-0E99BA003C03}" dt="2024-07-29T08:39:05.772" v="1" actId="6549"/>
          <ac:spMkLst>
            <pc:docMk/>
            <pc:sldMk cId="0" sldId="515"/>
            <ac:spMk id="3075" creationId="{0CB09A3C-22F4-BECE-60FB-0F8014BBFE65}"/>
          </ac:spMkLst>
        </pc:spChg>
      </pc:sldChg>
      <pc:sldChg chg="ord">
        <pc:chgData name="Dr. Nadeem Ali. Eladaileh" userId="a9df04a0-d5d7-4210-a1a6-ba57034a4862" providerId="ADAL" clId="{BAA8B4CB-C870-488A-B278-0E99BA003C03}" dt="2024-07-29T08:47:40.003" v="35"/>
        <pc:sldMkLst>
          <pc:docMk/>
          <pc:sldMk cId="0" sldId="548"/>
        </pc:sldMkLst>
      </pc:sldChg>
      <pc:sldChg chg="ord">
        <pc:chgData name="Dr. Nadeem Ali. Eladaileh" userId="a9df04a0-d5d7-4210-a1a6-ba57034a4862" providerId="ADAL" clId="{BAA8B4CB-C870-488A-B278-0E99BA003C03}" dt="2024-07-29T08:47:45.693" v="39"/>
        <pc:sldMkLst>
          <pc:docMk/>
          <pc:sldMk cId="0" sldId="551"/>
        </pc:sldMkLst>
      </pc:sldChg>
      <pc:sldChg chg="del">
        <pc:chgData name="Dr. Nadeem Ali. Eladaileh" userId="a9df04a0-d5d7-4210-a1a6-ba57034a4862" providerId="ADAL" clId="{BAA8B4CB-C870-488A-B278-0E99BA003C03}" dt="2024-07-29T08:51:22.223" v="47" actId="47"/>
        <pc:sldMkLst>
          <pc:docMk/>
          <pc:sldMk cId="210893564" sldId="564"/>
        </pc:sldMkLst>
      </pc:sldChg>
      <pc:sldChg chg="new">
        <pc:chgData name="Dr. Nadeem Ali. Eladaileh" userId="a9df04a0-d5d7-4210-a1a6-ba57034a4862" providerId="ADAL" clId="{BAA8B4CB-C870-488A-B278-0E99BA003C03}" dt="2024-07-29T08:40:19.068" v="2" actId="680"/>
        <pc:sldMkLst>
          <pc:docMk/>
          <pc:sldMk cId="798967756" sldId="565"/>
        </pc:sldMkLst>
      </pc:sldChg>
      <pc:sldChg chg="add">
        <pc:chgData name="Dr. Nadeem Ali. Eladaileh" userId="a9df04a0-d5d7-4210-a1a6-ba57034a4862" providerId="ADAL" clId="{BAA8B4CB-C870-488A-B278-0E99BA003C03}" dt="2024-07-29T08:50:31.379" v="43"/>
        <pc:sldMkLst>
          <pc:docMk/>
          <pc:sldMk cId="3485884909" sldId="581"/>
        </pc:sldMkLst>
      </pc:sldChg>
      <pc:sldChg chg="add">
        <pc:chgData name="Dr. Nadeem Ali. Eladaileh" userId="a9df04a0-d5d7-4210-a1a6-ba57034a4862" providerId="ADAL" clId="{BAA8B4CB-C870-488A-B278-0E99BA003C03}" dt="2024-07-29T08:40:51.144" v="5"/>
        <pc:sldMkLst>
          <pc:docMk/>
          <pc:sldMk cId="1754948795" sldId="598"/>
        </pc:sldMkLst>
      </pc:sldChg>
    </pc:docChg>
  </pc:docChgLst>
  <pc:docChgLst>
    <pc:chgData name="Dr. Nadeem Ali. Eladaileh" userId="a9df04a0-d5d7-4210-a1a6-ba57034a4862" providerId="ADAL" clId="{E70FEA3F-02B8-492E-9591-427242447DDA}"/>
    <pc:docChg chg="delSld modSld">
      <pc:chgData name="Dr. Nadeem Ali. Eladaileh" userId="a9df04a0-d5d7-4210-a1a6-ba57034a4862" providerId="ADAL" clId="{E70FEA3F-02B8-492E-9591-427242447DDA}" dt="2024-07-29T19:24:42.515" v="2" actId="47"/>
      <pc:docMkLst>
        <pc:docMk/>
      </pc:docMkLst>
      <pc:sldChg chg="del">
        <pc:chgData name="Dr. Nadeem Ali. Eladaileh" userId="a9df04a0-d5d7-4210-a1a6-ba57034a4862" providerId="ADAL" clId="{E70FEA3F-02B8-492E-9591-427242447DDA}" dt="2024-07-29T19:24:42.515" v="2" actId="47"/>
        <pc:sldMkLst>
          <pc:docMk/>
          <pc:sldMk cId="4118027727" sldId="427"/>
        </pc:sldMkLst>
      </pc:sldChg>
      <pc:sldChg chg="modSp mod">
        <pc:chgData name="Dr. Nadeem Ali. Eladaileh" userId="a9df04a0-d5d7-4210-a1a6-ba57034a4862" providerId="ADAL" clId="{E70FEA3F-02B8-492E-9591-427242447DDA}" dt="2024-07-29T19:24:11.831" v="0" actId="20577"/>
        <pc:sldMkLst>
          <pc:docMk/>
          <pc:sldMk cId="0" sldId="515"/>
        </pc:sldMkLst>
        <pc:spChg chg="mod">
          <ac:chgData name="Dr. Nadeem Ali. Eladaileh" userId="a9df04a0-d5d7-4210-a1a6-ba57034a4862" providerId="ADAL" clId="{E70FEA3F-02B8-492E-9591-427242447DDA}" dt="2024-07-29T19:24:11.831" v="0" actId="20577"/>
          <ac:spMkLst>
            <pc:docMk/>
            <pc:sldMk cId="0" sldId="515"/>
            <ac:spMk id="3075" creationId="{0CB09A3C-22F4-BECE-60FB-0F8014BBFE65}"/>
          </ac:spMkLst>
        </pc:spChg>
      </pc:sldChg>
      <pc:sldChg chg="del">
        <pc:chgData name="Dr. Nadeem Ali. Eladaileh" userId="a9df04a0-d5d7-4210-a1a6-ba57034a4862" providerId="ADAL" clId="{E70FEA3F-02B8-492E-9591-427242447DDA}" dt="2024-07-29T19:24:41.090" v="1" actId="47"/>
        <pc:sldMkLst>
          <pc:docMk/>
          <pc:sldMk cId="0" sldId="556"/>
        </pc:sldMkLst>
      </pc:sldChg>
    </pc:docChg>
  </pc:docChgLst>
  <pc:docChgLst>
    <pc:chgData name="Dr. Nadeem Ali. Eladaileh" userId="a9df04a0-d5d7-4210-a1a6-ba57034a4862" providerId="ADAL" clId="{D0911363-F21E-4721-837B-ABEAADDEF2FF}"/>
    <pc:docChg chg="delSld">
      <pc:chgData name="Dr. Nadeem Ali. Eladaileh" userId="a9df04a0-d5d7-4210-a1a6-ba57034a4862" providerId="ADAL" clId="{D0911363-F21E-4721-837B-ABEAADDEF2FF}" dt="2024-07-29T08:52:05.104" v="0" actId="47"/>
      <pc:docMkLst>
        <pc:docMk/>
      </pc:docMkLst>
      <pc:sldChg chg="del">
        <pc:chgData name="Dr. Nadeem Ali. Eladaileh" userId="a9df04a0-d5d7-4210-a1a6-ba57034a4862" providerId="ADAL" clId="{D0911363-F21E-4721-837B-ABEAADDEF2FF}" dt="2024-07-29T08:52:05.104" v="0" actId="47"/>
        <pc:sldMkLst>
          <pc:docMk/>
          <pc:sldMk cId="798967756" sldId="5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F36531EC-818C-3E2D-6B7A-13D40720AA3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0439" tIns="50221" rIns="100439" bIns="502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notes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084EAAB0-4220-2705-7E4C-955A0399641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>
            <a:extLst>
              <a:ext uri="{FF2B5EF4-FFF2-40B4-BE49-F238E27FC236}">
                <a16:creationId xmlns:a16="http://schemas.microsoft.com/office/drawing/2014/main" id="{03794D6E-5239-3DB5-6555-FEDACF1D0D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3900"/>
            <a:ext cx="4795837" cy="3597275"/>
          </a:xfrm>
          <a:solidFill>
            <a:srgbClr val="FFFFFF"/>
          </a:solidFill>
          <a:ln/>
        </p:spPr>
      </p:sp>
      <p:sp>
        <p:nvSpPr>
          <p:cNvPr id="4099" name="Rectangle 1027">
            <a:extLst>
              <a:ext uri="{FF2B5EF4-FFF2-40B4-BE49-F238E27FC236}">
                <a16:creationId xmlns:a16="http://schemas.microsoft.com/office/drawing/2014/main" id="{7BBDABD9-519B-FAFC-8766-C54ED02A59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6412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008" tIns="47500" rIns="95008" bIns="47500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4E8BE4-922A-4C22-AC8B-2887F3405C8D}" type="slidenum">
              <a:rPr lang="en-US"/>
              <a:pPr/>
              <a:t>14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F9AB3-5B66-4179-A9B5-0BB785409A85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78761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3598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2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0405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61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419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6468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8738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456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258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105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86ADB2E-F1B4-1942-BBBB-1DF6C09227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0BA4608-9D84-2172-0E4C-957E476F12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 Third Level</a:t>
            </a:r>
          </a:p>
        </p:txBody>
      </p:sp>
      <p:grpSp>
        <p:nvGrpSpPr>
          <p:cNvPr id="1028" name="Group 13">
            <a:extLst>
              <a:ext uri="{FF2B5EF4-FFF2-40B4-BE49-F238E27FC236}">
                <a16:creationId xmlns:a16="http://schemas.microsoft.com/office/drawing/2014/main" id="{D9520BB3-34EE-4740-1177-A16C4921C03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81000" y="6400800"/>
            <a:ext cx="8382000" cy="304800"/>
            <a:chOff x="288" y="3408"/>
            <a:chExt cx="5280" cy="192"/>
          </a:xfrm>
        </p:grpSpPr>
        <p:sp>
          <p:nvSpPr>
            <p:cNvPr id="1032" name="Rectangle 14">
              <a:extLst>
                <a:ext uri="{FF2B5EF4-FFF2-40B4-BE49-F238E27FC236}">
                  <a16:creationId xmlns:a16="http://schemas.microsoft.com/office/drawing/2014/main" id="{DE77204B-B2EB-FA3B-54AF-44CE822AF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408"/>
              <a:ext cx="5280" cy="1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33" name="Rectangle 15">
              <a:extLst>
                <a:ext uri="{FF2B5EF4-FFF2-40B4-BE49-F238E27FC236}">
                  <a16:creationId xmlns:a16="http://schemas.microsoft.com/office/drawing/2014/main" id="{3D080E3E-1D57-26FB-E736-C2116C8DE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408"/>
              <a:ext cx="5269" cy="16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b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2000"/>
                </a:lnSpc>
                <a:defRPr/>
              </a:pPr>
              <a:r>
                <a:rPr lang="en-US" altLang="en-US" sz="1200" b="0"/>
                <a:t>© Tan,Steinbach, Kumar 	    	Introduction to Data Mining        		      4/18/2004               </a:t>
              </a:r>
              <a:fld id="{251AB7D1-F2B3-48C0-93C3-3EDB7B995F6B}" type="slidenum">
                <a:rPr lang="en-US" altLang="en-US" sz="1200" b="0" smtClean="0"/>
                <a:pPr>
                  <a:lnSpc>
                    <a:spcPts val="2000"/>
                  </a:lnSpc>
                  <a:defRPr/>
                </a:pPr>
                <a:t>‹#›</a:t>
              </a:fld>
              <a:r>
                <a:rPr lang="en-US" altLang="en-US" sz="1200" b="0"/>
                <a:t> </a:t>
              </a:r>
            </a:p>
          </p:txBody>
        </p:sp>
      </p:grpSp>
      <p:grpSp>
        <p:nvGrpSpPr>
          <p:cNvPr id="1029" name="Group 16">
            <a:extLst>
              <a:ext uri="{FF2B5EF4-FFF2-40B4-BE49-F238E27FC236}">
                <a16:creationId xmlns:a16="http://schemas.microsoft.com/office/drawing/2014/main" id="{4FD91612-CE51-EA19-5337-7EE38EEC49C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0" name="Rectangle 17">
              <a:extLst>
                <a:ext uri="{FF2B5EF4-FFF2-40B4-BE49-F238E27FC236}">
                  <a16:creationId xmlns:a16="http://schemas.microsoft.com/office/drawing/2014/main" id="{D312D052-293D-CEE4-EDD0-B11E09BC4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031" name="Rectangle 18">
              <a:extLst>
                <a:ext uri="{FF2B5EF4-FFF2-40B4-BE49-F238E27FC236}">
                  <a16:creationId xmlns:a16="http://schemas.microsoft.com/office/drawing/2014/main" id="{7F4ADADD-98AA-0CEF-0B6C-A42DD7FE1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anose="020B0604030504040204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orporatefinanceinstitute.com/resources/business-intelligence/data-warehousin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>
            <a:extLst>
              <a:ext uri="{FF2B5EF4-FFF2-40B4-BE49-F238E27FC236}">
                <a16:creationId xmlns:a16="http://schemas.microsoft.com/office/drawing/2014/main" id="{7C2FA64B-3815-7A5D-C3B9-365CA2003C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763000" cy="838200"/>
          </a:xfrm>
        </p:spPr>
        <p:txBody>
          <a:bodyPr/>
          <a:lstStyle/>
          <a:p>
            <a:pPr algn="ctr"/>
            <a:r>
              <a:rPr lang="en-US" altLang="en-US"/>
              <a:t>Data Mining</a:t>
            </a:r>
          </a:p>
        </p:txBody>
      </p:sp>
      <p:sp>
        <p:nvSpPr>
          <p:cNvPr id="3075" name="Rectangle 1027">
            <a:extLst>
              <a:ext uri="{FF2B5EF4-FFF2-40B4-BE49-F238E27FC236}">
                <a16:creationId xmlns:a16="http://schemas.microsoft.com/office/drawing/2014/main" id="{0CB09A3C-22F4-BECE-60FB-0F8014BBF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406409"/>
            <a:ext cx="8153400" cy="289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3200" b="0" dirty="0"/>
              <a:t>Chapter 3</a:t>
            </a:r>
          </a:p>
          <a:p>
            <a:pPr algn="ctr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3200" b="0" dirty="0"/>
              <a:t>Data warehousing (OLAP)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200" b="0" dirty="0"/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 dirty="0">
              <a:solidFill>
                <a:srgbClr val="0000FF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 dirty="0">
              <a:solidFill>
                <a:srgbClr val="0000FF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 dirty="0"/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 dirty="0"/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600" b="0" dirty="0"/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000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3D4FE-D172-4F25-B4A3-5825D902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FC3849B-36F0-4381-B7F8-38AA64F6F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26" y="1524000"/>
            <a:ext cx="7139835" cy="4800600"/>
          </a:xfrm>
        </p:spPr>
      </p:pic>
    </p:spTree>
    <p:extLst>
      <p:ext uri="{BB962C8B-B14F-4D97-AF65-F5344CB8AC3E}">
        <p14:creationId xmlns:p14="http://schemas.microsoft.com/office/powerpoint/2010/main" val="3337019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5F25-CEAD-47B4-8DD0-C0663DD5F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001"/>
          </a:p>
        </p:txBody>
      </p:sp>
      <p:pic>
        <p:nvPicPr>
          <p:cNvPr id="1026" name="Picture 2" descr="Computer Architecture - Volatile &amp;amp; Non Volatile Memory - YouTube">
            <a:extLst>
              <a:ext uri="{FF2B5EF4-FFF2-40B4-BE49-F238E27FC236}">
                <a16:creationId xmlns:a16="http://schemas.microsoft.com/office/drawing/2014/main" id="{D508139B-77D3-41C2-A2EC-3E9EB710E3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19994"/>
            <a:ext cx="8193088" cy="46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948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69B2-834F-4AC7-B644-2DF2EBD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533AEBF-4DED-4779-ADEA-0B3FCE3CC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76200"/>
            <a:ext cx="8743949" cy="6134100"/>
          </a:xfrm>
        </p:spPr>
      </p:pic>
    </p:spTree>
    <p:extLst>
      <p:ext uri="{BB962C8B-B14F-4D97-AF65-F5344CB8AC3E}">
        <p14:creationId xmlns:p14="http://schemas.microsoft.com/office/powerpoint/2010/main" val="1143291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Mart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ja-JP">
                <a:ea typeface="ＭＳ Ｐゴシック" charset="-128"/>
              </a:rPr>
              <a:t>	A departmental small-scale “DW” that stores only limited/relevant data </a:t>
            </a:r>
          </a:p>
          <a:p>
            <a:pPr lvl="5">
              <a:lnSpc>
                <a:spcPct val="90000"/>
              </a:lnSpc>
            </a:pPr>
            <a:endParaRPr lang="en-US" b="1"/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FF0000"/>
                </a:solidFill>
              </a:rPr>
              <a:t>Dependent data mart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/>
              <a:t>	A subset that is created directly from a data warehouse </a:t>
            </a:r>
          </a:p>
          <a:p>
            <a:pPr lvl="5">
              <a:lnSpc>
                <a:spcPct val="90000"/>
              </a:lnSpc>
            </a:pPr>
            <a:endParaRPr lang="en-US"/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FF0000"/>
                </a:solidFill>
              </a:rPr>
              <a:t>Independent data mart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/>
              <a:t>	A small data warehouse designed for a strategic business unit or a department </a:t>
            </a:r>
          </a:p>
        </p:txBody>
      </p:sp>
    </p:spTree>
    <p:extLst>
      <p:ext uri="{BB962C8B-B14F-4D97-AF65-F5344CB8AC3E}">
        <p14:creationId xmlns:p14="http://schemas.microsoft.com/office/powerpoint/2010/main" val="859295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Generic DW Framework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400"/>
            <a:ext cx="8037809" cy="459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8475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Representation of Data in DW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b="1" i="0" u="none" strike="noStrike" baseline="0">
                <a:solidFill>
                  <a:srgbClr val="FF0000"/>
                </a:solidFill>
                <a:latin typeface="CIDFont+F3"/>
              </a:rPr>
              <a:t>Data Representation </a:t>
            </a:r>
            <a:r>
              <a:rPr lang="en-US" sz="1800" b="0" i="0" u="none" strike="noStrike" baseline="0">
                <a:solidFill>
                  <a:srgbClr val="FF0000"/>
                </a:solidFill>
                <a:latin typeface="CIDFont+F3"/>
              </a:rPr>
              <a:t>refers to the form in which data is stored, processed, and transmitted</a:t>
            </a:r>
            <a:endParaRPr lang="en-US" sz="2800">
              <a:solidFill>
                <a:srgbClr val="FF0000"/>
              </a:solidFill>
            </a:endParaRPr>
          </a:p>
          <a:p>
            <a:r>
              <a:rPr lang="en-US" sz="2400">
                <a:solidFill>
                  <a:srgbClr val="FF0000"/>
                </a:solidFill>
              </a:rPr>
              <a:t>Dimensional Modeling </a:t>
            </a:r>
          </a:p>
          <a:p>
            <a:pPr lvl="1"/>
            <a:r>
              <a:rPr lang="en-US" sz="2000"/>
              <a:t>A retrieval-based system that supports high-volume query access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>
                <a:solidFill>
                  <a:srgbClr val="FF0000"/>
                </a:solidFill>
              </a:rPr>
              <a:t>Star schema </a:t>
            </a:r>
          </a:p>
          <a:p>
            <a:pPr lvl="1"/>
            <a:r>
              <a:rPr lang="en-US" sz="2000"/>
              <a:t>The most commonly used and the simplest style of dimensional modeling</a:t>
            </a:r>
          </a:p>
          <a:p>
            <a:pPr lvl="1"/>
            <a:r>
              <a:rPr lang="en-US" sz="2000"/>
              <a:t>Contain a </a:t>
            </a:r>
            <a:r>
              <a:rPr lang="en-US" sz="2000">
                <a:solidFill>
                  <a:srgbClr val="FF0000"/>
                </a:solidFill>
              </a:rPr>
              <a:t>fact table </a:t>
            </a:r>
            <a:r>
              <a:rPr lang="en-US" sz="2000"/>
              <a:t>surrounded by and connected to several </a:t>
            </a:r>
            <a:r>
              <a:rPr lang="en-US" sz="2000">
                <a:solidFill>
                  <a:srgbClr val="FF0000"/>
                </a:solidFill>
              </a:rPr>
              <a:t>dimension tables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>
                <a:solidFill>
                  <a:srgbClr val="FF0000"/>
                </a:solidFill>
              </a:rPr>
              <a:t>Snowflakes schema </a:t>
            </a:r>
          </a:p>
          <a:p>
            <a:pPr lvl="1"/>
            <a:r>
              <a:rPr lang="en-US" sz="2000"/>
              <a:t>An extension of star schema where the diagram resembles a snowflake in shape</a:t>
            </a:r>
          </a:p>
        </p:txBody>
      </p:sp>
    </p:spTree>
    <p:extLst>
      <p:ext uri="{BB962C8B-B14F-4D97-AF65-F5344CB8AC3E}">
        <p14:creationId xmlns:p14="http://schemas.microsoft.com/office/powerpoint/2010/main" val="4233870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 versus Snowflake Schema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1" y="1905000"/>
            <a:ext cx="8892339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4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2800"/>
              <a:t>The ability to organize, present, and analyze data by several dimensions, such as sales by region, by product, by salesperson, and by time (four dimensions)</a:t>
            </a:r>
          </a:p>
          <a:p>
            <a:r>
              <a:rPr lang="en-US" sz="2800">
                <a:solidFill>
                  <a:srgbClr val="F85E08"/>
                </a:solidFill>
              </a:rPr>
              <a:t>Multidimensional presentation  </a:t>
            </a:r>
          </a:p>
          <a:p>
            <a:pPr lvl="1"/>
            <a:r>
              <a:rPr lang="en-US" sz="2400">
                <a:solidFill>
                  <a:srgbClr val="C00000"/>
                </a:solidFill>
              </a:rPr>
              <a:t>Dimensions:</a:t>
            </a:r>
            <a:r>
              <a:rPr lang="en-US" sz="2400"/>
              <a:t> products, salespeople, market segments, business units, geographical locations, distribution channels, country, or industry</a:t>
            </a:r>
          </a:p>
          <a:p>
            <a:pPr lvl="1"/>
            <a:r>
              <a:rPr lang="en-US" sz="2400">
                <a:solidFill>
                  <a:srgbClr val="C00000"/>
                </a:solidFill>
              </a:rPr>
              <a:t>Measures: </a:t>
            </a:r>
            <a:r>
              <a:rPr lang="en-US" sz="2400"/>
              <a:t>money, sales volume, head count, inventory profit, actual versus forecast</a:t>
            </a:r>
          </a:p>
          <a:p>
            <a:pPr lvl="1"/>
            <a:r>
              <a:rPr lang="en-US" sz="2400">
                <a:solidFill>
                  <a:srgbClr val="C00000"/>
                </a:solidFill>
              </a:rPr>
              <a:t>Time:</a:t>
            </a:r>
            <a:r>
              <a:rPr lang="en-US" sz="2400"/>
              <a:t> daily, weekly, monthly, quarterly, or yearly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Multidimensionality</a:t>
            </a:r>
          </a:p>
        </p:txBody>
      </p:sp>
    </p:spTree>
    <p:extLst>
      <p:ext uri="{BB962C8B-B14F-4D97-AF65-F5344CB8AC3E}">
        <p14:creationId xmlns:p14="http://schemas.microsoft.com/office/powerpoint/2010/main" val="3259898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8E3D9C72-E407-52AC-4CF4-29329729C8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Warehouse cube</a:t>
            </a:r>
          </a:p>
        </p:txBody>
      </p:sp>
      <p:pic>
        <p:nvPicPr>
          <p:cNvPr id="10243" name="Picture 6">
            <a:extLst>
              <a:ext uri="{FF2B5EF4-FFF2-40B4-BE49-F238E27FC236}">
                <a16:creationId xmlns:a16="http://schemas.microsoft.com/office/drawing/2014/main" id="{23D40A55-0759-7EE9-0D60-466429D25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1890713"/>
            <a:ext cx="50577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AA0A06C0-2D91-7284-70D7-92246998C2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OLAP basic operations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DBE09E17-DE48-F239-D636-A028926D46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/>
              <a:t>Roll up: </a:t>
            </a:r>
            <a:r>
              <a:rPr lang="en-US" altLang="en-US" sz="2400">
                <a:solidFill>
                  <a:srgbClr val="333333"/>
                </a:solidFill>
                <a:latin typeface="inter-regular"/>
              </a:rPr>
              <a:t>The roll-up operation </a:t>
            </a:r>
            <a:r>
              <a:rPr lang="en-US" altLang="en-US" sz="2400" b="1">
                <a:solidFill>
                  <a:srgbClr val="333333"/>
                </a:solidFill>
                <a:latin typeface="inter-bold"/>
              </a:rPr>
              <a:t>(also known as drill-up or aggregation operation) </a:t>
            </a:r>
            <a:r>
              <a:rPr lang="en-US" altLang="en-US" sz="2400">
                <a:solidFill>
                  <a:srgbClr val="333333"/>
                </a:solidFill>
                <a:latin typeface="inter-regular"/>
              </a:rPr>
              <a:t>performs aggregation on a data cube (zoom-out).</a:t>
            </a:r>
          </a:p>
          <a:p>
            <a:r>
              <a:rPr lang="en-US" altLang="en-US" sz="2400"/>
              <a:t>Drill down: </a:t>
            </a:r>
            <a:r>
              <a:rPr lang="en-US" altLang="en-US" sz="2400">
                <a:solidFill>
                  <a:srgbClr val="333333"/>
                </a:solidFill>
                <a:latin typeface="inter-regular"/>
              </a:rPr>
              <a:t>The drill-down operation </a:t>
            </a:r>
            <a:r>
              <a:rPr lang="en-US" altLang="en-US" sz="2400" b="1">
                <a:solidFill>
                  <a:srgbClr val="333333"/>
                </a:solidFill>
                <a:latin typeface="inter-bold"/>
              </a:rPr>
              <a:t>(also called roll-down)</a:t>
            </a:r>
            <a:r>
              <a:rPr lang="en-US" altLang="en-US" sz="2400">
                <a:solidFill>
                  <a:srgbClr val="333333"/>
                </a:solidFill>
                <a:latin typeface="inter-regular"/>
              </a:rPr>
              <a:t> is the reverse operation of </a:t>
            </a:r>
            <a:r>
              <a:rPr lang="en-US" altLang="en-US" sz="2400" b="1">
                <a:solidFill>
                  <a:srgbClr val="333333"/>
                </a:solidFill>
                <a:latin typeface="inter-bold"/>
              </a:rPr>
              <a:t>roll-up</a:t>
            </a:r>
            <a:r>
              <a:rPr lang="en-US" altLang="en-US" sz="2400">
                <a:solidFill>
                  <a:srgbClr val="333333"/>
                </a:solidFill>
                <a:latin typeface="inter-regular"/>
              </a:rPr>
              <a:t>. Drill-down is like </a:t>
            </a:r>
            <a:r>
              <a:rPr lang="en-US" altLang="en-US" sz="2400" b="1">
                <a:solidFill>
                  <a:srgbClr val="333333"/>
                </a:solidFill>
                <a:latin typeface="inter-bold"/>
              </a:rPr>
              <a:t>zooming-in</a:t>
            </a:r>
            <a:r>
              <a:rPr lang="en-US" altLang="en-US" sz="2400">
                <a:solidFill>
                  <a:srgbClr val="333333"/>
                </a:solidFill>
                <a:latin typeface="inter-regular"/>
              </a:rPr>
              <a:t> on the data cube. It navigates from less detailed record to more detailed data.</a:t>
            </a:r>
          </a:p>
          <a:p>
            <a:r>
              <a:rPr lang="en-US" altLang="en-US" sz="2400"/>
              <a:t>Slice: </a:t>
            </a:r>
            <a:r>
              <a:rPr lang="en-US" altLang="en-US" sz="2400">
                <a:solidFill>
                  <a:srgbClr val="333333"/>
                </a:solidFill>
                <a:latin typeface="inter-regular"/>
              </a:rPr>
              <a:t>A </a:t>
            </a:r>
            <a:r>
              <a:rPr lang="en-US" altLang="en-US" sz="2400" b="1">
                <a:solidFill>
                  <a:srgbClr val="333333"/>
                </a:solidFill>
                <a:latin typeface="inter-bold"/>
              </a:rPr>
              <a:t>slice</a:t>
            </a:r>
            <a:r>
              <a:rPr lang="en-US" altLang="en-US" sz="2400">
                <a:solidFill>
                  <a:srgbClr val="333333"/>
                </a:solidFill>
                <a:latin typeface="inter-regular"/>
              </a:rPr>
              <a:t> is a subset of the cubes corresponding to a single value for one or more members of the dimension.</a:t>
            </a:r>
            <a:endParaRPr lang="en-US" altLang="en-US" sz="2400"/>
          </a:p>
          <a:p>
            <a:r>
              <a:rPr lang="en-US" altLang="en-US" sz="2400"/>
              <a:t>Dice:</a:t>
            </a:r>
            <a:r>
              <a:rPr lang="en-US" altLang="en-US" sz="2400">
                <a:solidFill>
                  <a:srgbClr val="333333"/>
                </a:solidFill>
                <a:latin typeface="inter-regular"/>
              </a:rPr>
              <a:t> he dice operation describes a subcube by operating a selection on two or more dimension.</a:t>
            </a:r>
            <a:endParaRPr lang="en-US" altLang="en-US" sz="2400"/>
          </a:p>
          <a:p>
            <a:endParaRPr lang="en-US" altLang="en-US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FBC03F7-770E-9B31-D013-4CC2E43EE4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warehouses: Definition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69FA616-3E98-3134-88BD-44F5EF59C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DWs are central repositories of integrated data from one or more disparate sources. </a:t>
            </a:r>
          </a:p>
          <a:p>
            <a:r>
              <a:rPr lang="en-US" altLang="en-US" sz="2400"/>
              <a:t>They store current and historical data in one single place that are used for creating analytical reports for workers throughout the enterprise.</a:t>
            </a:r>
          </a:p>
        </p:txBody>
      </p:sp>
      <p:pic>
        <p:nvPicPr>
          <p:cNvPr id="5124" name="Picture 7" descr="Data Warehousing - Overview, Steps, Pros and Cons">
            <a:hlinkClick r:id="rId2"/>
            <a:extLst>
              <a:ext uri="{FF2B5EF4-FFF2-40B4-BE49-F238E27FC236}">
                <a16:creationId xmlns:a16="http://schemas.microsoft.com/office/drawing/2014/main" id="{5CA74254-9F77-D341-D2CB-618DDB45E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276600"/>
            <a:ext cx="5602288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7012365E-79C7-F982-206E-8B3FDA22FF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OLAP operations with an example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CECC85B3-F335-1C86-2585-314DFD4E74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Assume that we have our data structured as a cube (3-dimensions)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7504FF4D-20D0-288B-1688-777150924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347913"/>
            <a:ext cx="4343400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17E09152-71DA-9BEE-22A9-719C3E118D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Online analytical processing (OLAP)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AACFC18E-4412-BD0F-D675-787E1766C3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OLAP is a software technology that allows users to analyze information from multiple database systems at the same time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B24D84F-649F-A99B-FBB8-521F2018A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819400"/>
            <a:ext cx="322738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923F378D-30FF-876F-F1B9-8E7BB5C5EB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Roll-up</a:t>
            </a:r>
          </a:p>
        </p:txBody>
      </p:sp>
      <p:pic>
        <p:nvPicPr>
          <p:cNvPr id="11267" name="Picture 4">
            <a:extLst>
              <a:ext uri="{FF2B5EF4-FFF2-40B4-BE49-F238E27FC236}">
                <a16:creationId xmlns:a16="http://schemas.microsoft.com/office/drawing/2014/main" id="{DCA7D8C8-2F25-61AF-D9F6-14E4EBE12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5400"/>
            <a:ext cx="6410325" cy="497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2008A8D1-8E56-9481-92D1-FBC2F3CF7C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Drill-down</a:t>
            </a:r>
          </a:p>
        </p:txBody>
      </p:sp>
      <p:pic>
        <p:nvPicPr>
          <p:cNvPr id="12291" name="Picture 4">
            <a:extLst>
              <a:ext uri="{FF2B5EF4-FFF2-40B4-BE49-F238E27FC236}">
                <a16:creationId xmlns:a16="http://schemas.microsoft.com/office/drawing/2014/main" id="{D53528EF-DB08-5FE4-FAA7-B4AE03BE7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311275"/>
            <a:ext cx="5981700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C8C0-7185-4949-9CF9-EE61A9B84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3074" name="Picture 2" descr="Drilldown Action (Report Builder) - SQL Server Reporting Services (SSRS) |  Microsoft Docs">
            <a:extLst>
              <a:ext uri="{FF2B5EF4-FFF2-40B4-BE49-F238E27FC236}">
                <a16:creationId xmlns:a16="http://schemas.microsoft.com/office/drawing/2014/main" id="{C9AAAEED-1EC0-4186-AD48-89192976C1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31" y="1643062"/>
            <a:ext cx="4924425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162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208E-A619-4AC0-A6BB-D07B3E1C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057193D-9C91-419E-9565-022475578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71948"/>
            <a:ext cx="8193088" cy="5789743"/>
          </a:xfrm>
        </p:spPr>
      </p:pic>
    </p:spTree>
    <p:extLst>
      <p:ext uri="{BB962C8B-B14F-4D97-AF65-F5344CB8AC3E}">
        <p14:creationId xmlns:p14="http://schemas.microsoft.com/office/powerpoint/2010/main" val="3485884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CE2736FC-04F2-A76B-51D6-3A8E92773C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Slice</a:t>
            </a:r>
          </a:p>
        </p:txBody>
      </p:sp>
      <p:pic>
        <p:nvPicPr>
          <p:cNvPr id="13315" name="Picture 4">
            <a:extLst>
              <a:ext uri="{FF2B5EF4-FFF2-40B4-BE49-F238E27FC236}">
                <a16:creationId xmlns:a16="http://schemas.microsoft.com/office/drawing/2014/main" id="{08EE83FC-F8B0-62A1-91C6-28D164AEC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1147763"/>
            <a:ext cx="5253037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OLAP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0" y="223800"/>
            <a:ext cx="5524500" cy="61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04800" y="2057400"/>
            <a:ext cx="2971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0">
                <a:solidFill>
                  <a:srgbClr val="0000FF"/>
                </a:solidFill>
              </a:rPr>
              <a:t>Slicing Operations on a Simple Tree-Dimensional</a:t>
            </a:r>
          </a:p>
          <a:p>
            <a:pPr algn="l"/>
            <a:r>
              <a:rPr lang="en-US" b="0">
                <a:solidFill>
                  <a:srgbClr val="0000FF"/>
                </a:solidFill>
              </a:rPr>
              <a:t>Data Cube</a:t>
            </a:r>
          </a:p>
        </p:txBody>
      </p:sp>
    </p:spTree>
    <p:extLst>
      <p:ext uri="{BB962C8B-B14F-4D97-AF65-F5344CB8AC3E}">
        <p14:creationId xmlns:p14="http://schemas.microsoft.com/office/powerpoint/2010/main" val="648440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93DCCB9F-7DF1-132B-3A3E-399AD863E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Dice</a:t>
            </a:r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96A1E7C8-9E95-778F-5F51-2F3C80592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763" y="1063625"/>
            <a:ext cx="4313237" cy="51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DFEEE-3DEC-44A7-B181-40F6473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098" name="Picture 2" descr="OLAP and Multidimensional Model - Data Warehouse Tutorial">
            <a:extLst>
              <a:ext uri="{FF2B5EF4-FFF2-40B4-BE49-F238E27FC236}">
                <a16:creationId xmlns:a16="http://schemas.microsoft.com/office/drawing/2014/main" id="{F4ED42BF-CADD-4A86-8EA6-C83B1B60D7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432619"/>
            <a:ext cx="6941010" cy="509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861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FA91D0AE-B4CF-E18C-441A-8289DBDEB8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warehouse vs data mining</a:t>
            </a:r>
          </a:p>
        </p:txBody>
      </p:sp>
      <p:pic>
        <p:nvPicPr>
          <p:cNvPr id="6147" name="Picture 2" descr="Data Mining Vs Data Warehousing - Coding Ninjas CodeStudio">
            <a:extLst>
              <a:ext uri="{FF2B5EF4-FFF2-40B4-BE49-F238E27FC236}">
                <a16:creationId xmlns:a16="http://schemas.microsoft.com/office/drawing/2014/main" id="{767CEC44-63E6-D6F6-3E35-1FF752D67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6453188" cy="488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05552919-AA23-1426-E69A-BFB6F1014A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8980C-9CE2-F6F9-37BB-5F0035573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defRPr/>
            </a:pPr>
            <a:r>
              <a:rPr lang="en-US" altLang="en-US"/>
              <a:t>Scalability</a:t>
            </a:r>
          </a:p>
          <a:p>
            <a:pPr marL="342900" indent="-342900">
              <a:defRPr/>
            </a:pPr>
            <a:r>
              <a:rPr lang="en-US" altLang="en-US"/>
              <a:t>Dimensionality</a:t>
            </a:r>
          </a:p>
          <a:p>
            <a:pPr marL="342900" indent="-342900">
              <a:defRPr/>
            </a:pPr>
            <a:r>
              <a:rPr lang="en-US" altLang="en-US"/>
              <a:t>Complex and Heterogeneous Data</a:t>
            </a:r>
          </a:p>
          <a:p>
            <a:pPr marL="342900" indent="-342900">
              <a:defRPr/>
            </a:pPr>
            <a:r>
              <a:rPr lang="en-US" altLang="en-US"/>
              <a:t>Data Quality</a:t>
            </a:r>
          </a:p>
          <a:p>
            <a:pPr marL="342900" indent="-342900">
              <a:defRPr/>
            </a:pPr>
            <a:r>
              <a:rPr lang="en-US" altLang="en-US"/>
              <a:t>Data Ownership and Distribution</a:t>
            </a:r>
          </a:p>
          <a:p>
            <a:pPr marL="342900" indent="-342900">
              <a:defRPr/>
            </a:pPr>
            <a:r>
              <a:rPr lang="en-US" altLang="en-US"/>
              <a:t>Privacy Preservation</a:t>
            </a:r>
          </a:p>
          <a:p>
            <a:pPr marL="342900" indent="-342900">
              <a:defRPr/>
            </a:pPr>
            <a:r>
              <a:rPr lang="en-US" altLang="en-US"/>
              <a:t>Streaming Data</a:t>
            </a:r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04F06-5BCF-59D5-08AC-7E1ECF95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08B58-AB26-0D56-BF93-A69771E99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real world is massive and so the data in it.</a:t>
            </a:r>
          </a:p>
          <a:p>
            <a:r>
              <a:rPr lang="en-US"/>
              <a:t>We usually train and test on a relatively small data compared to what is there is real-life.</a:t>
            </a:r>
          </a:p>
          <a:p>
            <a:r>
              <a:rPr lang="en-US"/>
              <a:t>We could say that our model is perfect when we get a high performance. BUT is this generalized to real world data OR much bigger data?</a:t>
            </a:r>
          </a:p>
          <a:p>
            <a:pPr lvl="1"/>
            <a:r>
              <a:rPr lang="en-US"/>
              <a:t>it should be. but it is hard to say</a:t>
            </a:r>
          </a:p>
          <a:p>
            <a:r>
              <a:rPr lang="en-US"/>
              <a:t>Extracting information from data requires huge computational power which is not always available.</a:t>
            </a:r>
          </a:p>
        </p:txBody>
      </p:sp>
    </p:spTree>
    <p:extLst>
      <p:ext uri="{BB962C8B-B14F-4D97-AF65-F5344CB8AC3E}">
        <p14:creationId xmlns:p14="http://schemas.microsoft.com/office/powerpoint/2010/main" val="4078643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6724A-FE32-70F4-791F-9E7AFA2E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FC73-1B13-C434-2FFF-135B0C809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High dimensional data is hard to work on and extract patterns from.</a:t>
            </a:r>
          </a:p>
          <a:p>
            <a:r>
              <a:rPr lang="en-US"/>
              <a:t>With high dimensional data we need the volume of the data to be very large to be able to extract knowledge from it.</a:t>
            </a:r>
          </a:p>
          <a:p>
            <a:pPr lvl="1"/>
            <a:r>
              <a:rPr lang="en-US"/>
              <a:t>Data is not always available in real life or not easy to collect</a:t>
            </a:r>
          </a:p>
        </p:txBody>
      </p:sp>
    </p:spTree>
    <p:extLst>
      <p:ext uri="{BB962C8B-B14F-4D97-AF65-F5344CB8AC3E}">
        <p14:creationId xmlns:p14="http://schemas.microsoft.com/office/powerpoint/2010/main" val="422884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AAB6-A657-D61F-C483-71BA31715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Complex and Heterogeneous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4111B-BFE6-DB76-C8D8-B8C56172A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Data come from various resources.</a:t>
            </a:r>
          </a:p>
          <a:p>
            <a:r>
              <a:rPr lang="en-US" sz="2400"/>
              <a:t>There is no single way to handle the data as each data type need a unique method(s) to handle</a:t>
            </a:r>
          </a:p>
          <a:p>
            <a:r>
              <a:rPr lang="en-US" sz="2400"/>
              <a:t>Example of data sources might include:</a:t>
            </a:r>
          </a:p>
          <a:p>
            <a:pPr lvl="1"/>
            <a:r>
              <a:rPr lang="en-US" sz="2400"/>
              <a:t>Images</a:t>
            </a:r>
          </a:p>
          <a:p>
            <a:pPr lvl="1"/>
            <a:r>
              <a:rPr lang="en-US" sz="2400"/>
              <a:t>Videos</a:t>
            </a:r>
          </a:p>
          <a:p>
            <a:pPr lvl="1"/>
            <a:r>
              <a:rPr lang="en-US" sz="2400"/>
              <a:t>Audio</a:t>
            </a:r>
          </a:p>
          <a:p>
            <a:pPr lvl="1"/>
            <a:r>
              <a:rPr lang="en-US" sz="2400"/>
              <a:t>time series</a:t>
            </a:r>
          </a:p>
          <a:p>
            <a:pPr lvl="1"/>
            <a:r>
              <a:rPr lang="en-US" sz="2400"/>
              <a:t>Tabular data (which might come from surveys)</a:t>
            </a:r>
          </a:p>
          <a:p>
            <a:pPr lvl="1"/>
            <a:r>
              <a:rPr lang="en-US" sz="2400"/>
              <a:t>JSON / XML</a:t>
            </a:r>
          </a:p>
          <a:p>
            <a:pPr lvl="1"/>
            <a:r>
              <a:rPr lang="en-US" sz="2400"/>
              <a:t>Raw text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99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4B50-0A7E-D210-1EFC-CC0D6FCCA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Quality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3EE8-A98B-B4DD-4B67-2F96CAEF1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Collecting real-life data often results in various problems which affect the quality of the data.</a:t>
            </a:r>
          </a:p>
          <a:p>
            <a:r>
              <a:rPr lang="en-US"/>
              <a:t>The data collected by sensors usually contain various outliers, noise, missing data (or mix of these problems)</a:t>
            </a:r>
          </a:p>
          <a:p>
            <a:r>
              <a:rPr lang="en-US"/>
              <a:t>Images, for examples, </a:t>
            </a:r>
            <a:br>
              <a:rPr lang="en-US"/>
            </a:br>
            <a:r>
              <a:rPr lang="en-US"/>
              <a:t>can be affected by </a:t>
            </a:r>
            <a:br>
              <a:rPr lang="en-US"/>
            </a:br>
            <a:r>
              <a:rPr lang="en-US"/>
              <a:t>illumination, detorsion, </a:t>
            </a:r>
            <a:br>
              <a:rPr lang="en-US"/>
            </a:br>
            <a:r>
              <a:rPr lang="en-US"/>
              <a:t>blurring and </a:t>
            </a:r>
            <a:br>
              <a:rPr lang="en-US"/>
            </a:br>
            <a:r>
              <a:rPr lang="en-US"/>
              <a:t>many more problems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FA07361-D0AA-9E5E-5A76-E0059D58F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048000"/>
            <a:ext cx="435497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14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FE39-A1F5-EB86-4F2C-EECDFAD9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Ownership and Distribution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E5DA-827B-4D97-EF57-1351637DB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 is not available in one place, and it takes time to aggregate and collect</a:t>
            </a:r>
          </a:p>
          <a:p>
            <a:r>
              <a:rPr lang="en-US"/>
              <a:t>In addition, there are strict rules govern the access</a:t>
            </a:r>
          </a:p>
          <a:p>
            <a:r>
              <a:rPr lang="en-US"/>
              <a:t>The data available for experimenting/training/extracting knowledge is often small (depending upon the problem)</a:t>
            </a:r>
          </a:p>
          <a:p>
            <a:r>
              <a:rPr lang="en-US"/>
              <a:t>Example: Many patients are not willing to share their medical records.</a:t>
            </a:r>
          </a:p>
        </p:txBody>
      </p:sp>
    </p:spTree>
    <p:extLst>
      <p:ext uri="{BB962C8B-B14F-4D97-AF65-F5344CB8AC3E}">
        <p14:creationId xmlns:p14="http://schemas.microsoft.com/office/powerpoint/2010/main" val="838045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9478-ED8A-AE80-5092-D74E94512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Streaming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57B9B-34DA-69FF-B99D-6A0209BC7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the recent world data flows continually from different sources.</a:t>
            </a:r>
          </a:p>
          <a:p>
            <a:pPr lvl="1"/>
            <a:r>
              <a:rPr lang="en-US"/>
              <a:t>Which means the data needs real-time processing</a:t>
            </a:r>
          </a:p>
          <a:p>
            <a:r>
              <a:rPr lang="en-US"/>
              <a:t>Processing data streams requires massive computational power.</a:t>
            </a:r>
          </a:p>
          <a:p>
            <a:r>
              <a:rPr lang="en-US"/>
              <a:t>Some recent effort to improve the ability of processing data streams:</a:t>
            </a:r>
          </a:p>
          <a:p>
            <a:pPr lvl="1"/>
            <a:r>
              <a:rPr lang="en-US"/>
              <a:t>Using clusters, parallel computing (Apache Spark)</a:t>
            </a:r>
          </a:p>
        </p:txBody>
      </p:sp>
    </p:spTree>
    <p:extLst>
      <p:ext uri="{BB962C8B-B14F-4D97-AF65-F5344CB8AC3E}">
        <p14:creationId xmlns:p14="http://schemas.microsoft.com/office/powerpoint/2010/main" val="2803432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Data Integration and the Extraction, Transformation, and Load Process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133600"/>
            <a:ext cx="8305800" cy="3583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4978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Characteristics of DWs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8382000" cy="4800600"/>
          </a:xfrm>
        </p:spPr>
        <p:txBody>
          <a:bodyPr>
            <a:noAutofit/>
          </a:bodyPr>
          <a:lstStyle/>
          <a:p>
            <a:pPr marL="455613" indent="-455613">
              <a:lnSpc>
                <a:spcPct val="90000"/>
              </a:lnSpc>
            </a:pPr>
            <a:r>
              <a:rPr lang="en-US" sz="3200"/>
              <a:t>Subject oriented</a:t>
            </a:r>
          </a:p>
          <a:p>
            <a:pPr marL="0" indent="0">
              <a:buNone/>
            </a:pPr>
            <a:r>
              <a:rPr lang="en-US" sz="2000"/>
              <a:t>Data are organized by detailed subject, such as sales, products, or customers, containing only information relevant for decision support.</a:t>
            </a:r>
          </a:p>
          <a:p>
            <a:pPr marL="455613" indent="-455613">
              <a:lnSpc>
                <a:spcPct val="90000"/>
              </a:lnSpc>
            </a:pPr>
            <a:r>
              <a:rPr lang="en-US" sz="3200"/>
              <a:t>Integrated</a:t>
            </a:r>
          </a:p>
          <a:p>
            <a:pPr marL="0" indent="0">
              <a:buNone/>
            </a:pPr>
            <a:r>
              <a:rPr lang="en-US" sz="2000"/>
              <a:t>Integration is closely related to subject orientation. Data warehouses must place data from different sources into a consistent format</a:t>
            </a:r>
          </a:p>
          <a:p>
            <a:pPr marL="455613" indent="-455613">
              <a:lnSpc>
                <a:spcPct val="90000"/>
              </a:lnSpc>
            </a:pPr>
            <a:r>
              <a:rPr lang="en-US" sz="3200"/>
              <a:t>Time-variant (time series)</a:t>
            </a:r>
          </a:p>
          <a:p>
            <a:pPr marL="0" indent="0">
              <a:buNone/>
            </a:pPr>
            <a:r>
              <a:rPr lang="en-US" sz="2000"/>
              <a:t>A warehouse maintains historical data. The data do not necessarily provide current status (except in real-time systems). They detect trends, deviations, and long-term relationships for forecasting and comparisons, leading to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8091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1740F-41A6-4B3E-AAE5-9DBFB70B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Characteristics of DWs</a:t>
            </a:r>
            <a:endParaRPr lang="ar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C27CE-D744-4985-8090-187DFD7A2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5613" indent="-455613">
              <a:lnSpc>
                <a:spcPct val="90000"/>
              </a:lnSpc>
            </a:pPr>
            <a:r>
              <a:rPr lang="en-US"/>
              <a:t>Nonvolatile</a:t>
            </a:r>
          </a:p>
          <a:p>
            <a:pPr marL="0" indent="0">
              <a:buNone/>
            </a:pPr>
            <a:r>
              <a:rPr lang="en-US" sz="2000"/>
              <a:t>After data are entered into a data warehouse, users cannot change or update the data. Obsolete data are discarded, and changes are recorded as new data.</a:t>
            </a:r>
          </a:p>
          <a:p>
            <a:pPr marL="455613" indent="-455613">
              <a:lnSpc>
                <a:spcPct val="90000"/>
              </a:lnSpc>
            </a:pPr>
            <a:r>
              <a:rPr lang="en-US"/>
              <a:t>Summarized</a:t>
            </a:r>
          </a:p>
          <a:p>
            <a:pPr marL="455613" indent="-455613">
              <a:lnSpc>
                <a:spcPct val="90000"/>
              </a:lnSpc>
            </a:pPr>
            <a:r>
              <a:rPr lang="en-US"/>
              <a:t>Not normalized</a:t>
            </a:r>
          </a:p>
          <a:p>
            <a:pPr marL="455613" indent="-455613">
              <a:lnSpc>
                <a:spcPct val="90000"/>
              </a:lnSpc>
            </a:pPr>
            <a:r>
              <a:rPr lang="en-US"/>
              <a:t>Metadata</a:t>
            </a:r>
          </a:p>
          <a:p>
            <a:pPr marL="0" indent="0">
              <a:buNone/>
            </a:pPr>
            <a:r>
              <a:rPr lang="en-US" sz="2000"/>
              <a:t>are data about data. Metadata describe the structure of and some meaning about data</a:t>
            </a:r>
          </a:p>
          <a:p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323217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0CBC-F4C5-4484-A9EC-B0900B44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231776"/>
            <a:ext cx="7793037" cy="1139824"/>
          </a:xfrm>
        </p:spPr>
        <p:txBody>
          <a:bodyPr wrap="square" anchor="b">
            <a:normAutofit/>
          </a:bodyPr>
          <a:lstStyle/>
          <a:p>
            <a:pPr marL="455613" indent="-455613"/>
            <a:r>
              <a:rPr lang="en-US"/>
              <a:t>Not normalized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5B834EC-9359-4DE0-8E8C-AFE31F858A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913" y="1668544"/>
            <a:ext cx="8493175" cy="453429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7B53ADB9-BF20-4267-B667-8C6DAE4CF4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078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3A6F6-91CA-4708-B95B-5B2FBF7A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Characteristics of DWs</a:t>
            </a:r>
            <a:endParaRPr lang="ar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FF279-E6E6-4EFF-B558-252D8A127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5613" indent="-455613">
              <a:lnSpc>
                <a:spcPct val="90000"/>
              </a:lnSpc>
            </a:pPr>
            <a:r>
              <a:rPr lang="en-US"/>
              <a:t>Web based</a:t>
            </a:r>
          </a:p>
          <a:p>
            <a:pPr marL="0" indent="0">
              <a:buNone/>
            </a:pPr>
            <a:r>
              <a:rPr lang="en-US" sz="2000"/>
              <a:t>Data warehouses are typically designed to provide an efficient computing environment for Web-based applications.</a:t>
            </a:r>
          </a:p>
          <a:p>
            <a:pPr marL="455613" indent="-455613">
              <a:lnSpc>
                <a:spcPct val="90000"/>
              </a:lnSpc>
            </a:pPr>
            <a:r>
              <a:rPr lang="en-US"/>
              <a:t> relational/multi-dimensional </a:t>
            </a:r>
          </a:p>
          <a:p>
            <a:pPr marL="0" indent="0">
              <a:buNone/>
            </a:pPr>
            <a:r>
              <a:rPr lang="en-US" sz="2000"/>
              <a:t>A data warehouse uses either a relational structure or a multidimensional structure.</a:t>
            </a:r>
          </a:p>
          <a:p>
            <a:pPr marL="455613" indent="-455613">
              <a:lnSpc>
                <a:spcPct val="90000"/>
              </a:lnSpc>
            </a:pPr>
            <a:r>
              <a:rPr lang="en-US"/>
              <a:t>Client/server, real-time/right-time/active...</a:t>
            </a:r>
          </a:p>
          <a:p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549309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0D903-F6D9-4A0C-8BAA-6C94A959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relational/multi-dimensional</a:t>
            </a:r>
            <a:endParaRPr lang="ar-J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4E9419-6777-4FE2-844E-A30F022A1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8" y="1408112"/>
            <a:ext cx="8153400" cy="5218112"/>
          </a:xfrm>
        </p:spPr>
      </p:pic>
    </p:spTree>
    <p:extLst>
      <p:ext uri="{BB962C8B-B14F-4D97-AF65-F5344CB8AC3E}">
        <p14:creationId xmlns:p14="http://schemas.microsoft.com/office/powerpoint/2010/main" val="4204597788"/>
      </p:ext>
    </p:extLst>
  </p:cSld>
  <p:clrMapOvr>
    <a:masterClrMapping/>
  </p:clrMapOvr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0</TotalTime>
  <Words>1026</Words>
  <Application>Microsoft Office PowerPoint</Application>
  <PresentationFormat>On-screen Show (4:3)</PresentationFormat>
  <Paragraphs>123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ＭＳ Ｐゴシック</vt:lpstr>
      <vt:lpstr>Arial</vt:lpstr>
      <vt:lpstr>CIDFont+F3</vt:lpstr>
      <vt:lpstr>inter-bold</vt:lpstr>
      <vt:lpstr>inter-regular</vt:lpstr>
      <vt:lpstr>Monotype Sorts</vt:lpstr>
      <vt:lpstr>Tahoma</vt:lpstr>
      <vt:lpstr>Times New Roman</vt:lpstr>
      <vt:lpstr>Wingdings</vt:lpstr>
      <vt:lpstr>LC.BRev.FY97</vt:lpstr>
      <vt:lpstr>Data Mining</vt:lpstr>
      <vt:lpstr>Data warehouses: Definition</vt:lpstr>
      <vt:lpstr>Data warehouse vs data mining</vt:lpstr>
      <vt:lpstr>Data Integration and the Extraction, Transformation, and Load Process</vt:lpstr>
      <vt:lpstr>Characteristics of DWs</vt:lpstr>
      <vt:lpstr>Characteristics of DWs</vt:lpstr>
      <vt:lpstr>Not normalized</vt:lpstr>
      <vt:lpstr>Characteristics of DWs</vt:lpstr>
      <vt:lpstr>relational/multi-dimensional</vt:lpstr>
      <vt:lpstr>PowerPoint Presentation</vt:lpstr>
      <vt:lpstr>PowerPoint Presentation</vt:lpstr>
      <vt:lpstr>PowerPoint Presentation</vt:lpstr>
      <vt:lpstr>Data Mart</vt:lpstr>
      <vt:lpstr>A Generic DW Framework</vt:lpstr>
      <vt:lpstr>Representation of Data in DW</vt:lpstr>
      <vt:lpstr>Star versus Snowflake Schema</vt:lpstr>
      <vt:lpstr>Multidimensionality</vt:lpstr>
      <vt:lpstr>Warehouse cube</vt:lpstr>
      <vt:lpstr>OLAP basic operations</vt:lpstr>
      <vt:lpstr>OLAP operations with an example</vt:lpstr>
      <vt:lpstr>Online analytical processing (OLAP)</vt:lpstr>
      <vt:lpstr>Roll-up</vt:lpstr>
      <vt:lpstr>Drill-down</vt:lpstr>
      <vt:lpstr>PowerPoint Presentation</vt:lpstr>
      <vt:lpstr>PowerPoint Presentation</vt:lpstr>
      <vt:lpstr>Slice</vt:lpstr>
      <vt:lpstr>OLAP</vt:lpstr>
      <vt:lpstr>Dice</vt:lpstr>
      <vt:lpstr>PowerPoint Presentation</vt:lpstr>
      <vt:lpstr>Data mining challenges </vt:lpstr>
      <vt:lpstr>Scalability</vt:lpstr>
      <vt:lpstr>Dimensionality</vt:lpstr>
      <vt:lpstr>Complex and Heterogeneous Data</vt:lpstr>
      <vt:lpstr>Data Quality</vt:lpstr>
      <vt:lpstr>Data Ownership and Distribution</vt:lpstr>
      <vt:lpstr>Streaming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subject/>
  <dc:creator>Computations</dc:creator>
  <cp:keywords/>
  <dc:description/>
  <cp:lastModifiedBy>Dr. Nadeem Ali. Eladaileh</cp:lastModifiedBy>
  <cp:revision>1</cp:revision>
  <cp:lastPrinted>2001-08-28T17:59:37Z</cp:lastPrinted>
  <dcterms:created xsi:type="dcterms:W3CDTF">1998-03-18T13:44:31Z</dcterms:created>
  <dcterms:modified xsi:type="dcterms:W3CDTF">2024-07-29T19:24:50Z</dcterms:modified>
</cp:coreProperties>
</file>